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66" r:id="rId5"/>
    <p:sldId id="267" r:id="rId6"/>
    <p:sldId id="271" r:id="rId7"/>
    <p:sldId id="258" r:id="rId8"/>
    <p:sldId id="269" r:id="rId9"/>
    <p:sldId id="272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4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6327"/>
  </p:normalViewPr>
  <p:slideViewPr>
    <p:cSldViewPr snapToGrid="0">
      <p:cViewPr varScale="1">
        <p:scale>
          <a:sx n="83" d="100"/>
          <a:sy n="83" d="100"/>
        </p:scale>
        <p:origin x="68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0C730-8872-4D8B-9FCC-E0366AFB3DB8}" type="datetimeFigureOut">
              <a:rPr lang="nl-NL" smtClean="0"/>
              <a:t>8-3-2026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75CBF-3036-4318-BA65-33D70E1764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801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8D11B-F53E-FD20-270F-BF050422B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33A58C2-00A0-D725-DF11-3DD47672C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D4A089-0B4D-9A09-FBE7-94A279E90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42E7-BBC8-442F-9CA4-B0DB09E9EA09}" type="datetimeFigureOut">
              <a:rPr lang="nl-NL" smtClean="0"/>
              <a:t>8-3-2026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428F6B-0D63-F3DF-1F78-5CD1B0EE7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2ADAC3-379E-07C7-4439-0FBACA373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A237-E35F-48B7-A586-FFD08DF4B9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8129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0ABF83-0EC9-4382-9B1A-A08F82D4F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C750CFE-CB08-1C1B-FDA9-664F9410B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D22EE-B78E-6C23-D456-03B36FBFA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42E7-BBC8-442F-9CA4-B0DB09E9EA09}" type="datetimeFigureOut">
              <a:rPr lang="nl-NL" smtClean="0"/>
              <a:t>8-3-2026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158415-3935-5656-5247-073099702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D3CC40-1C13-C622-339E-B116284CD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A237-E35F-48B7-A586-FFD08DF4B9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454A0FE-446A-FC55-25F6-AD42B3951E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C8666BD-A85D-5CAC-7094-B7FC84095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CB0455-3BEB-203A-AB5A-F86E6989A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42E7-BBC8-442F-9CA4-B0DB09E9EA09}" type="datetimeFigureOut">
              <a:rPr lang="nl-NL" smtClean="0"/>
              <a:t>8-3-2026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C8F227-2B94-56F7-426F-108C6A1F2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6646E4-AB58-BECC-24C9-30A8726C3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A237-E35F-48B7-A586-FFD08DF4B9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454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086C72-270D-A67D-843B-9F9B0CAA3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209D57-0D53-0ADC-D6DF-BD6D2E27B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A8BCB5-DF4D-DB19-B66E-6C904FC39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42E7-BBC8-442F-9CA4-B0DB09E9EA09}" type="datetimeFigureOut">
              <a:rPr lang="nl-NL" smtClean="0"/>
              <a:t>8-3-2026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30765D-D591-E10C-75E8-D950C2A1E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66DD92-5A06-2565-D744-98F477BB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A237-E35F-48B7-A586-FFD08DF4B9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540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4328C7-59F8-D3A2-49F7-7A45A12EB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7F730E-4DC9-ABBC-24C4-25D47D873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512A01-9154-F0C0-44AB-2EC46588D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42E7-BBC8-442F-9CA4-B0DB09E9EA09}" type="datetimeFigureOut">
              <a:rPr lang="nl-NL" smtClean="0"/>
              <a:t>8-3-2026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B2CAD0-4415-1315-EE5F-6CA6D689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99CAEA-A316-6B5A-D36C-76852D26D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A237-E35F-48B7-A586-FFD08DF4B9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343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ECB997-3D1E-0610-1533-3313481DE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9C84DE-819B-D855-7D22-789928A1B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5221925-E2F3-57B8-C29C-3DE46C056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C811C52-EA5E-C898-7104-7F86D705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42E7-BBC8-442F-9CA4-B0DB09E9EA09}" type="datetimeFigureOut">
              <a:rPr lang="nl-NL" smtClean="0"/>
              <a:t>8-3-2026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2B57510-0885-BA98-0633-1D0A6E435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3B30CBA-3BC0-8C73-3F35-CAB8E55FF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A237-E35F-48B7-A586-FFD08DF4B9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251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4EFC36-28AC-3A22-B566-30DD93825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FE7859-DE03-6120-404C-95C32A489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C94E7ED-0903-83D3-DCDC-1F017E157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66AB64B-B2C5-89B5-EDB8-D3A6A58419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0E4DC8-F08B-F339-FEC3-0DAD3C8AA3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DB262AC-3642-4880-A7AE-04FA33FF3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42E7-BBC8-442F-9CA4-B0DB09E9EA09}" type="datetimeFigureOut">
              <a:rPr lang="nl-NL" smtClean="0"/>
              <a:t>8-3-2026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D4531D9-D8DE-C4B3-EFD7-28FD37A52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F09BA46-E6BC-513A-B7E5-467989E1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A237-E35F-48B7-A586-FFD08DF4B9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841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D12B55-F2F4-E743-5B0E-D4D9D19E0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F2BE7E3-29FC-9C20-3835-5A7C472F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42E7-BBC8-442F-9CA4-B0DB09E9EA09}" type="datetimeFigureOut">
              <a:rPr lang="nl-NL" smtClean="0"/>
              <a:t>8-3-2026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B3514AD-DC13-1D77-56AD-8962E43A0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55538E3-1131-05E0-DBC7-C7374D76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A237-E35F-48B7-A586-FFD08DF4B9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923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BC1C1FC-CCB2-C75A-AAC8-B39B8B88F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42E7-BBC8-442F-9CA4-B0DB09E9EA09}" type="datetimeFigureOut">
              <a:rPr lang="nl-NL" smtClean="0"/>
              <a:t>8-3-2026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2B30F08-C529-5DFA-3683-AFB2EACCE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F6EA31F-E63C-7A7B-2335-CE855A397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A237-E35F-48B7-A586-FFD08DF4B9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351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076B9F-ECA1-257D-D8C3-F98C0C7B4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0F5FF6-5B9D-93B8-6471-855E82538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671943D-85A1-C5DB-AED0-FFCB0D314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D90924A-3FCC-A205-C919-DF42E303C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42E7-BBC8-442F-9CA4-B0DB09E9EA09}" type="datetimeFigureOut">
              <a:rPr lang="nl-NL" smtClean="0"/>
              <a:t>8-3-2026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B5A9E5B-A6CA-C446-AC5E-184249A86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ED37DA0-B63A-9935-D03A-A3BC8D2A8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A237-E35F-48B7-A586-FFD08DF4B9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157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CE7023-9720-9C54-857C-ABA15343B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C15A766-1785-1033-656D-9B1F67445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DDEA5B-F839-3E68-D0EB-A3385AF4B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B70DC00-1BC6-13AE-DCFE-A139303F1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42E7-BBC8-442F-9CA4-B0DB09E9EA09}" type="datetimeFigureOut">
              <a:rPr lang="nl-NL" smtClean="0"/>
              <a:t>8-3-2026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815DBC7-624B-8FE6-2EC0-B8801E506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8625B5B-1B2C-50AD-C8BF-7422FF6F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A237-E35F-48B7-A586-FFD08DF4B9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404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4C8AA6E-DBA3-A653-B2AF-86320F07E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20612B-833C-3BFF-8EA7-1E210CEEB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FFEE74-B361-53B0-3230-04CBA76708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442E7-BBC8-442F-9CA4-B0DB09E9EA09}" type="datetimeFigureOut">
              <a:rPr lang="nl-NL" smtClean="0"/>
              <a:t>8-3-2026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069BEA-8E43-436E-73C8-6F20EE1FC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E20406-DB5D-397D-E2E7-0AA8FA9E1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8A237-E35F-48B7-A586-FFD08DF4B9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39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B784E5-8C39-194F-9D61-3F6E29B34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>
                <a:solidFill>
                  <a:srgbClr val="04488C"/>
                </a:solidFill>
                <a:latin typeface="Helvetica" pitchFamily="2" charset="0"/>
              </a:rPr>
              <a:t>Project Dagelijks leven in Schenkel</a:t>
            </a:r>
          </a:p>
        </p:txBody>
      </p:sp>
      <p:sp>
        <p:nvSpPr>
          <p:cNvPr id="15" name="Tijdelijke aanduiding voor inhoud 14">
            <a:extLst>
              <a:ext uri="{FF2B5EF4-FFF2-40B4-BE49-F238E27FC236}">
                <a16:creationId xmlns:a16="http://schemas.microsoft.com/office/drawing/2014/main" id="{0268B0A5-733B-DEAF-536A-DB8E874BB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7676"/>
            <a:ext cx="10288980" cy="4621295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Aanleiding: </a:t>
            </a:r>
          </a:p>
          <a:p>
            <a:pPr lvl="1"/>
            <a:r>
              <a:rPr lang="nl-NL" sz="16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Meer verbinding in de wijk door mensen bij elkaar te brengen.</a:t>
            </a:r>
          </a:p>
          <a:p>
            <a:r>
              <a:rPr lang="nl-NL" sz="20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Wat hebben wij gedaan:</a:t>
            </a:r>
          </a:p>
          <a:p>
            <a:pPr lvl="1"/>
            <a:r>
              <a:rPr lang="nl-NL" sz="16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Verhalen gedeeld via magazine en website.</a:t>
            </a:r>
          </a:p>
          <a:p>
            <a:pPr lvl="1"/>
            <a:r>
              <a:rPr lang="nl-NL" sz="16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Portretten tentoongesteld bij winkels Bermweg</a:t>
            </a:r>
          </a:p>
          <a:p>
            <a:pPr lvl="1"/>
            <a:r>
              <a:rPr lang="nl-NL" sz="16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Wandelroutes georganiseerd</a:t>
            </a:r>
          </a:p>
          <a:p>
            <a:pPr lvl="1"/>
            <a:r>
              <a:rPr lang="nl-NL" sz="16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Actief deelgenomen aan de jaarmarkt in Schenkel en de info- en inspiratiemarkt</a:t>
            </a:r>
          </a:p>
          <a:p>
            <a:pPr lvl="1"/>
            <a:r>
              <a:rPr lang="nl-NL" sz="16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Restant magazines worden uitgedeeld aan nieuwe bewoners in de wijk door Havensteder</a:t>
            </a:r>
          </a:p>
          <a:p>
            <a:r>
              <a:rPr lang="nl-NL" sz="20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Bereikte resultaten</a:t>
            </a:r>
          </a:p>
          <a:p>
            <a:pPr lvl="1"/>
            <a:r>
              <a:rPr lang="nl-NL" sz="16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750 magazines uitgedeeld</a:t>
            </a:r>
          </a:p>
          <a:p>
            <a:pPr lvl="1"/>
            <a:r>
              <a:rPr lang="nl-NL" sz="16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Veel positieve reacties uit de wijk</a:t>
            </a:r>
            <a:endParaRPr lang="nl-NL" sz="2000" dirty="0">
              <a:solidFill>
                <a:srgbClr val="04488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nl-NL" sz="16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Storytelling </a:t>
            </a:r>
          </a:p>
          <a:p>
            <a:pPr lvl="1"/>
            <a:endParaRPr lang="nl-NL" sz="1600" dirty="0">
              <a:solidFill>
                <a:srgbClr val="04488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7" name="Afbeelding 16" descr="Afbeelding met tekst, schermopname, Onlineadvertenties, Website&#10;&#10;Door AI gegenereerde inhoud is mogelijk onjuist.">
            <a:extLst>
              <a:ext uri="{FF2B5EF4-FFF2-40B4-BE49-F238E27FC236}">
                <a16:creationId xmlns:a16="http://schemas.microsoft.com/office/drawing/2014/main" id="{34F2DA4E-AF5D-ED32-A13D-D7D3B611D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 t="9347" r="20637" b="5197"/>
          <a:stretch>
            <a:fillRect/>
          </a:stretch>
        </p:blipFill>
        <p:spPr>
          <a:xfrm>
            <a:off x="10085496" y="365125"/>
            <a:ext cx="1528327" cy="586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38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C1A2C5-1FA7-C1B0-A300-EE4B35C32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 descr="Afbeelding met kleding, persoon, muur, Menselijk gezicht&#10;&#10;Door AI gegenereerde inhoud is mogelijk onjuist.">
            <a:extLst>
              <a:ext uri="{FF2B5EF4-FFF2-40B4-BE49-F238E27FC236}">
                <a16:creationId xmlns:a16="http://schemas.microsoft.com/office/drawing/2014/main" id="{3A455937-EF5B-A15A-531E-AAE6624077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6" y="365125"/>
            <a:ext cx="4744098" cy="2668555"/>
          </a:xfrm>
        </p:spPr>
      </p:pic>
      <p:pic>
        <p:nvPicPr>
          <p:cNvPr id="10" name="Afbeelding 9" descr="Afbeelding met persoon, kleding, person, overdekt&#10;&#10;Door AI gegenereerde inhoud is mogelijk onjuist.">
            <a:extLst>
              <a:ext uri="{FF2B5EF4-FFF2-40B4-BE49-F238E27FC236}">
                <a16:creationId xmlns:a16="http://schemas.microsoft.com/office/drawing/2014/main" id="{0366563D-E72C-EF9A-4172-B347E0D6BF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147" y="365125"/>
            <a:ext cx="4744098" cy="2668555"/>
          </a:xfrm>
          <a:prstGeom prst="rect">
            <a:avLst/>
          </a:prstGeom>
        </p:spPr>
      </p:pic>
      <p:pic>
        <p:nvPicPr>
          <p:cNvPr id="12" name="Afbeelding 11" descr="Afbeelding met kleding, persoon, muur, overdekt&#10;&#10;Door AI gegenereerde inhoud is mogelijk onjuist.">
            <a:extLst>
              <a:ext uri="{FF2B5EF4-FFF2-40B4-BE49-F238E27FC236}">
                <a16:creationId xmlns:a16="http://schemas.microsoft.com/office/drawing/2014/main" id="{C844C988-5298-9A8A-2D28-7CDD0A8C3B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99" y="3578226"/>
            <a:ext cx="3714569" cy="2089444"/>
          </a:xfrm>
          <a:prstGeom prst="rect">
            <a:avLst/>
          </a:prstGeom>
        </p:spPr>
      </p:pic>
      <p:pic>
        <p:nvPicPr>
          <p:cNvPr id="14" name="Afbeelding 13" descr="Afbeelding met kleding, persoon, Menselijk gezicht, overdekt&#10;&#10;Door AI gegenereerde inhoud is mogelijk onjuist.">
            <a:extLst>
              <a:ext uri="{FF2B5EF4-FFF2-40B4-BE49-F238E27FC236}">
                <a16:creationId xmlns:a16="http://schemas.microsoft.com/office/drawing/2014/main" id="{FBF60BAC-EEE1-792E-2353-6A381E69E5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5" y="3578226"/>
            <a:ext cx="3714567" cy="2089444"/>
          </a:xfrm>
          <a:prstGeom prst="rect">
            <a:avLst/>
          </a:prstGeom>
        </p:spPr>
      </p:pic>
      <p:pic>
        <p:nvPicPr>
          <p:cNvPr id="3" name="Afbeelding 2" descr="Afbeelding met meubels, overdekt, kleding, muur&#10;&#10;Door AI gegenereerde inhoud is mogelijk onjuist.">
            <a:extLst>
              <a:ext uri="{FF2B5EF4-FFF2-40B4-BE49-F238E27FC236}">
                <a16:creationId xmlns:a16="http://schemas.microsoft.com/office/drawing/2014/main" id="{5E31E9FB-4EF5-1AD5-C541-263F9A29D5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3" r="18250"/>
          <a:stretch>
            <a:fillRect/>
          </a:stretch>
        </p:blipFill>
        <p:spPr>
          <a:xfrm>
            <a:off x="9202269" y="3578226"/>
            <a:ext cx="2486169" cy="208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75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C66B2F-B6BB-EFC1-BEF6-873041C5D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5" descr="Afbeelding met krant, tekst, Menselijk gezicht, kleding&#10;&#10;Door AI gegenereerde inhoud is mogelijk onjuist.">
            <a:extLst>
              <a:ext uri="{FF2B5EF4-FFF2-40B4-BE49-F238E27FC236}">
                <a16:creationId xmlns:a16="http://schemas.microsoft.com/office/drawing/2014/main" id="{6ACD311B-AA57-CE50-5D21-BA4F3BA14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5" y="560109"/>
            <a:ext cx="4739213" cy="4351338"/>
          </a:xfrm>
          <a:prstGeom prst="rect">
            <a:avLst/>
          </a:prstGeom>
        </p:spPr>
      </p:pic>
      <p:pic>
        <p:nvPicPr>
          <p:cNvPr id="9" name="Afbeelding 8" descr="Afbeelding met tekst, krant, Nieuws, Publicatie&#10;&#10;Door AI gegenereerde inhoud is mogelijk onjuist.">
            <a:extLst>
              <a:ext uri="{FF2B5EF4-FFF2-40B4-BE49-F238E27FC236}">
                <a16:creationId xmlns:a16="http://schemas.microsoft.com/office/drawing/2014/main" id="{AA07A3E0-913E-525A-F0EC-C287BE5CB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7" b="8446"/>
          <a:stretch>
            <a:fillRect/>
          </a:stretch>
        </p:blipFill>
        <p:spPr>
          <a:xfrm>
            <a:off x="6654623" y="560109"/>
            <a:ext cx="4280856" cy="561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03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B784E5-8C39-194F-9D61-3F6E29B34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427"/>
            <a:ext cx="10515600" cy="1325563"/>
          </a:xfrm>
        </p:spPr>
        <p:txBody>
          <a:bodyPr/>
          <a:lstStyle/>
          <a:p>
            <a:r>
              <a:rPr lang="nl-NL" b="1" dirty="0">
                <a:solidFill>
                  <a:srgbClr val="04488C"/>
                </a:solidFill>
                <a:latin typeface="Helvetica" pitchFamily="2" charset="0"/>
              </a:rPr>
              <a:t>Storytelling</a:t>
            </a:r>
          </a:p>
        </p:txBody>
      </p:sp>
      <p:sp>
        <p:nvSpPr>
          <p:cNvPr id="15" name="Tijdelijke aanduiding voor inhoud 14">
            <a:extLst>
              <a:ext uri="{FF2B5EF4-FFF2-40B4-BE49-F238E27FC236}">
                <a16:creationId xmlns:a16="http://schemas.microsoft.com/office/drawing/2014/main" id="{0268B0A5-733B-DEAF-536A-DB8E874BB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33327"/>
            <a:ext cx="10947400" cy="5106541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nl-NL" sz="14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Vooraf:</a:t>
            </a:r>
          </a:p>
          <a:p>
            <a:pPr lvl="2">
              <a:buFontTx/>
              <a:buChar char="-"/>
            </a:pPr>
            <a:r>
              <a:rPr lang="nl-NL" sz="14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Mw. is eenzaam, voelt zich niet gezien en vraagt geregeld hulp van zorgorganisaties.</a:t>
            </a:r>
          </a:p>
          <a:p>
            <a:pPr marL="914400" lvl="2" indent="0">
              <a:buNone/>
            </a:pPr>
            <a:endParaRPr lang="nl-NL" sz="1400" dirty="0">
              <a:solidFill>
                <a:srgbClr val="04488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2" indent="0">
              <a:buNone/>
            </a:pPr>
            <a:r>
              <a:rPr lang="nl-NL" sz="14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Nu:</a:t>
            </a:r>
          </a:p>
          <a:p>
            <a:pPr lvl="2">
              <a:buFontTx/>
              <a:buChar char="-"/>
            </a:pPr>
            <a:r>
              <a:rPr lang="nl-NL" sz="14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Mw. is op een positieve manier door veel mensen benaderd.</a:t>
            </a:r>
          </a:p>
          <a:p>
            <a:pPr lvl="2">
              <a:buFontTx/>
              <a:buChar char="-"/>
            </a:pPr>
            <a:r>
              <a:rPr lang="nl-NL" sz="14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Netwerk is vergroot, mevrouw is vrijwilligerswerk gaan doen in de wijk.</a:t>
            </a:r>
          </a:p>
          <a:p>
            <a:pPr lvl="2">
              <a:buFontTx/>
              <a:buChar char="-"/>
            </a:pPr>
            <a:r>
              <a:rPr lang="nl-NL" sz="14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Zit nu op ouderensport en enthousiasme van anderen helpt haar om te gaan.</a:t>
            </a:r>
          </a:p>
          <a:p>
            <a:pPr lvl="2">
              <a:buFontTx/>
              <a:buChar char="-"/>
            </a:pPr>
            <a:r>
              <a:rPr lang="nl-NL" sz="14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Zij voelt zich weer nuttig, ze mag er zijn, voelt zich serieus genomen.</a:t>
            </a:r>
          </a:p>
          <a:p>
            <a:pPr lvl="2">
              <a:buFontTx/>
              <a:buChar char="-"/>
            </a:pPr>
            <a:r>
              <a:rPr lang="nl-NL" sz="14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Eenzaamheid is verminderd.</a:t>
            </a:r>
          </a:p>
          <a:p>
            <a:pPr lvl="2">
              <a:buFontTx/>
              <a:buChar char="-"/>
            </a:pPr>
            <a:r>
              <a:rPr lang="nl-NL" sz="14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Mw. gaf aan dat zij pas ziek was, maar dat het nu veel sneller weer beter gaat. </a:t>
            </a:r>
            <a:br>
              <a:rPr lang="nl-NL" sz="14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NL" sz="14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Hiervoor was zij veel langer ziek. Mensen missen haar, waardoor zij zich gezien voelt.</a:t>
            </a:r>
          </a:p>
          <a:p>
            <a:pPr marL="914400" lvl="2" indent="0">
              <a:buNone/>
            </a:pPr>
            <a:endParaRPr lang="nl-NL" sz="1400" dirty="0">
              <a:solidFill>
                <a:srgbClr val="04488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2" indent="0">
              <a:buNone/>
            </a:pPr>
            <a:r>
              <a:rPr lang="nl-NL" sz="14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Kosten – baten</a:t>
            </a:r>
            <a:br>
              <a:rPr lang="nl-NL" sz="14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NL" sz="14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 heeft  13.000 gekost. </a:t>
            </a:r>
            <a:br>
              <a:rPr lang="nl-NL" sz="14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NL" sz="14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Opbrengst minder zorgkosten voor mevrouw en door vrijwilligerswerk draagt zij bij aan de maatschappij. </a:t>
            </a:r>
            <a:br>
              <a:rPr lang="nl-NL" sz="14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NL" sz="14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2 á 3 jaar heb je voor 1 persoon het verschil gemaakt. </a:t>
            </a:r>
          </a:p>
        </p:txBody>
      </p:sp>
      <p:pic>
        <p:nvPicPr>
          <p:cNvPr id="21" name="Afbeelding 20" descr="Afbeelding met Menselijk gezicht, kleding, vrouw, glimlach&#10;&#10;Door AI gegenereerde inhoud is mogelijk onjuist.">
            <a:extLst>
              <a:ext uri="{FF2B5EF4-FFF2-40B4-BE49-F238E27FC236}">
                <a16:creationId xmlns:a16="http://schemas.microsoft.com/office/drawing/2014/main" id="{E28E5220-8509-E700-7D15-963A61608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" t="2886" r="5897"/>
          <a:stretch>
            <a:fillRect/>
          </a:stretch>
        </p:blipFill>
        <p:spPr>
          <a:xfrm>
            <a:off x="8681111" y="235576"/>
            <a:ext cx="3182877" cy="44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03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6EC7EE-D466-7CF5-1ECD-5807EA594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F30C2-A930-0556-8B83-DDF56233B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330"/>
            <a:ext cx="10515600" cy="1325563"/>
          </a:xfrm>
        </p:spPr>
        <p:txBody>
          <a:bodyPr/>
          <a:lstStyle/>
          <a:p>
            <a:r>
              <a:rPr lang="nl-NL" b="1" dirty="0">
                <a:solidFill>
                  <a:srgbClr val="04488C"/>
                </a:solidFill>
                <a:latin typeface="Helvetica" pitchFamily="2" charset="0"/>
              </a:rPr>
              <a:t>Storytelling</a:t>
            </a:r>
          </a:p>
        </p:txBody>
      </p:sp>
      <p:sp>
        <p:nvSpPr>
          <p:cNvPr id="15" name="Tijdelijke aanduiding voor inhoud 14">
            <a:extLst>
              <a:ext uri="{FF2B5EF4-FFF2-40B4-BE49-F238E27FC236}">
                <a16:creationId xmlns:a16="http://schemas.microsoft.com/office/drawing/2014/main" id="{5974A7C0-198F-77BC-551B-A5F4824108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515883"/>
            <a:ext cx="10947400" cy="5106541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nl-NL" sz="14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Vooraf:</a:t>
            </a:r>
          </a:p>
          <a:p>
            <a:pPr lvl="2">
              <a:buFontTx/>
              <a:buChar char="-"/>
            </a:pPr>
            <a:r>
              <a:rPr lang="nl-NL" sz="14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Jongere van 13 jaar.</a:t>
            </a:r>
          </a:p>
          <a:p>
            <a:pPr lvl="2">
              <a:buFontTx/>
              <a:buChar char="-"/>
            </a:pPr>
            <a:r>
              <a:rPr lang="nl-NL" sz="14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Liep voorheen bij Kinderlab, vond het leuk om mee te doen door meer mensen </a:t>
            </a:r>
          </a:p>
          <a:p>
            <a:pPr marL="914400" lvl="2" indent="0">
              <a:buNone/>
            </a:pPr>
            <a:r>
              <a:rPr lang="nl-NL" sz="14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te leren kennen.</a:t>
            </a:r>
          </a:p>
          <a:p>
            <a:pPr lvl="2">
              <a:buFontTx/>
              <a:buChar char="-"/>
            </a:pPr>
            <a:r>
              <a:rPr lang="nl-NL" sz="14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Was verlegen</a:t>
            </a:r>
          </a:p>
          <a:p>
            <a:pPr lvl="2">
              <a:buFontTx/>
              <a:buChar char="-"/>
            </a:pPr>
            <a:endParaRPr lang="nl-NL" sz="1400" dirty="0">
              <a:solidFill>
                <a:srgbClr val="04488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2" indent="0">
              <a:buNone/>
            </a:pPr>
            <a:r>
              <a:rPr lang="nl-NL" sz="14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Nu:</a:t>
            </a:r>
          </a:p>
          <a:p>
            <a:pPr lvl="2">
              <a:buFontTx/>
              <a:buChar char="-"/>
            </a:pPr>
            <a:r>
              <a:rPr lang="nl-NL" sz="14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Sterkere communicatievaardigheden, waardoor zij makkelijker contact durft te leggen</a:t>
            </a:r>
          </a:p>
          <a:p>
            <a:pPr lvl="2">
              <a:buFontTx/>
              <a:buChar char="-"/>
            </a:pPr>
            <a:r>
              <a:rPr lang="nl-NL" sz="14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Zelfvertrouwen is vergroot.</a:t>
            </a:r>
          </a:p>
          <a:p>
            <a:pPr lvl="2">
              <a:buFontTx/>
              <a:buChar char="-"/>
            </a:pPr>
            <a:r>
              <a:rPr lang="nl-NL" sz="14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Voelt zich gezien door klasgenoten en voelt meer erkenning.</a:t>
            </a:r>
          </a:p>
          <a:p>
            <a:pPr lvl="2">
              <a:buFontTx/>
              <a:buChar char="-"/>
            </a:pPr>
            <a:endParaRPr lang="nl-NL" sz="1400" dirty="0">
              <a:solidFill>
                <a:srgbClr val="04488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>
              <a:buFontTx/>
              <a:buChar char="-"/>
            </a:pPr>
            <a:endParaRPr lang="nl-NL" sz="1400" dirty="0">
              <a:solidFill>
                <a:srgbClr val="04488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2" indent="0">
              <a:buNone/>
            </a:pPr>
            <a:endParaRPr lang="nl-NL" sz="1400" dirty="0">
              <a:solidFill>
                <a:srgbClr val="04488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1" name="Afbeelding 20" descr="Afbeelding met Menselijk gezicht, kleding, vrouw, glimlach&#10;&#10;Door AI gegenereerde inhoud is mogelijk onjuist.">
            <a:extLst>
              <a:ext uri="{FF2B5EF4-FFF2-40B4-BE49-F238E27FC236}">
                <a16:creationId xmlns:a16="http://schemas.microsoft.com/office/drawing/2014/main" id="{224DF0D6-92EE-4824-F4D1-551669879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" t="2886" r="5897"/>
          <a:stretch>
            <a:fillRect/>
          </a:stretch>
        </p:blipFill>
        <p:spPr>
          <a:xfrm>
            <a:off x="8485168" y="930802"/>
            <a:ext cx="3182877" cy="44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17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C561AA-509A-6B9A-088D-6E3CB56BF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inhoud 14">
            <a:extLst>
              <a:ext uri="{FF2B5EF4-FFF2-40B4-BE49-F238E27FC236}">
                <a16:creationId xmlns:a16="http://schemas.microsoft.com/office/drawing/2014/main" id="{D10F7A20-6B51-E262-350C-FBA92A027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90688"/>
            <a:ext cx="10947400" cy="4026501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nl-NL" sz="1400" b="1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Opbrengst ondernemers:</a:t>
            </a:r>
          </a:p>
          <a:p>
            <a:pPr marL="914400" lvl="2" indent="0">
              <a:buNone/>
            </a:pPr>
            <a:endParaRPr lang="nl-NL" sz="1400" dirty="0">
              <a:solidFill>
                <a:srgbClr val="04488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>
              <a:buFontTx/>
              <a:buChar char="-"/>
            </a:pPr>
            <a:r>
              <a:rPr lang="nl-NL" sz="14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Maatschappelijke betrokkenheid was groot</a:t>
            </a:r>
          </a:p>
          <a:p>
            <a:pPr lvl="2">
              <a:buFontTx/>
              <a:buChar char="-"/>
            </a:pPr>
            <a:r>
              <a:rPr lang="nl-NL" sz="14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Veel magazines zijn uitgedeeld door hen aan binnenlopende </a:t>
            </a:r>
          </a:p>
          <a:p>
            <a:pPr lvl="2">
              <a:buFontTx/>
              <a:buChar char="-"/>
            </a:pPr>
            <a:r>
              <a:rPr lang="nl-NL" sz="14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Meer profilering van de winkels</a:t>
            </a:r>
          </a:p>
          <a:p>
            <a:pPr lvl="2">
              <a:buFontTx/>
              <a:buChar char="-"/>
            </a:pPr>
            <a:r>
              <a:rPr lang="nl-NL" sz="14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Sterkere samenwerking met Welzijn Capelle</a:t>
            </a:r>
          </a:p>
          <a:p>
            <a:pPr lvl="3">
              <a:buFontTx/>
              <a:buChar char="-"/>
            </a:pPr>
            <a:r>
              <a:rPr lang="nl-NL" sz="1200" dirty="0">
                <a:solidFill>
                  <a:srgbClr val="0448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Voorbeeld: Samen met de ondernemers heeft Welzijn Capelle het ontmoetingsplein opgezet.</a:t>
            </a:r>
          </a:p>
          <a:p>
            <a:pPr lvl="2">
              <a:buFontTx/>
              <a:buChar char="-"/>
            </a:pPr>
            <a:endParaRPr lang="nl-NL" sz="1400" dirty="0">
              <a:solidFill>
                <a:srgbClr val="04488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2" indent="0">
              <a:buNone/>
            </a:pPr>
            <a:endParaRPr lang="nl-NL" sz="1400" dirty="0">
              <a:solidFill>
                <a:srgbClr val="04488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>
              <a:buFontTx/>
              <a:buChar char="-"/>
            </a:pPr>
            <a:endParaRPr lang="nl-NL" sz="1400" dirty="0">
              <a:solidFill>
                <a:srgbClr val="04488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2" indent="0">
              <a:buNone/>
            </a:pPr>
            <a:endParaRPr lang="nl-NL" sz="1400" dirty="0">
              <a:solidFill>
                <a:srgbClr val="04488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E7A5BF-722E-A551-D59D-D197ED664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>
                <a:solidFill>
                  <a:srgbClr val="04488C"/>
                </a:solidFill>
                <a:latin typeface="Helvetica" pitchFamily="2" charset="0"/>
              </a:rPr>
              <a:t>Storytelling</a:t>
            </a:r>
          </a:p>
        </p:txBody>
      </p:sp>
      <p:pic>
        <p:nvPicPr>
          <p:cNvPr id="21" name="Afbeelding 20" descr="Afbeelding met Menselijk gezicht, kleding, vrouw, glimlach&#10;&#10;Door AI gegenereerde inhoud is mogelijk onjuist.">
            <a:extLst>
              <a:ext uri="{FF2B5EF4-FFF2-40B4-BE49-F238E27FC236}">
                <a16:creationId xmlns:a16="http://schemas.microsoft.com/office/drawing/2014/main" id="{818D9369-6C54-2CA6-778D-4BD70638C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" t="2886" r="5897"/>
          <a:stretch>
            <a:fillRect/>
          </a:stretch>
        </p:blipFill>
        <p:spPr>
          <a:xfrm>
            <a:off x="8485168" y="930802"/>
            <a:ext cx="3182877" cy="44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0295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f749eaa-7c60-4388-8a52-dd12d303b4bf">
      <Terms xmlns="http://schemas.microsoft.com/office/infopath/2007/PartnerControls"/>
    </lcf76f155ced4ddcb4097134ff3c332f>
    <TaxCatchAll xmlns="326917c2-7f06-459c-a754-e69af0fc0c4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52DCB31BB79D45A6FFDD52494D4639" ma:contentTypeVersion="11" ma:contentTypeDescription="Een nieuw document maken." ma:contentTypeScope="" ma:versionID="73395dad2913d7e6a1b40ab5b8f27e7d">
  <xsd:schema xmlns:xsd="http://www.w3.org/2001/XMLSchema" xmlns:xs="http://www.w3.org/2001/XMLSchema" xmlns:p="http://schemas.microsoft.com/office/2006/metadata/properties" xmlns:ns2="5f749eaa-7c60-4388-8a52-dd12d303b4bf" xmlns:ns3="326917c2-7f06-459c-a754-e69af0fc0c4f" targetNamespace="http://schemas.microsoft.com/office/2006/metadata/properties" ma:root="true" ma:fieldsID="4d46e0e4b2f34d0ab0b761454f0e3a46" ns2:_="" ns3:_="">
    <xsd:import namespace="5f749eaa-7c60-4388-8a52-dd12d303b4bf"/>
    <xsd:import namespace="326917c2-7f06-459c-a754-e69af0fc0c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749eaa-7c60-4388-8a52-dd12d303b4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8feeef41-22a8-475b-96ba-010383b2a8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6917c2-7f06-459c-a754-e69af0fc0c4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546e48b-a964-413b-95a7-e66c720d305a}" ma:internalName="TaxCatchAll" ma:showField="CatchAllData" ma:web="326917c2-7f06-459c-a754-e69af0fc0c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43154E-9E08-49AA-ADCA-2AD67026EC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5CFC30-9F84-4833-9603-9376E3268FFA}">
  <ds:schemaRefs>
    <ds:schemaRef ds:uri="http://schemas.openxmlformats.org/package/2006/metadata/core-properties"/>
    <ds:schemaRef ds:uri="326917c2-7f06-459c-a754-e69af0fc0c4f"/>
    <ds:schemaRef ds:uri="5f749eaa-7c60-4388-8a52-dd12d303b4bf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5778F32-3651-4FA6-8306-B78B045A7E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749eaa-7c60-4388-8a52-dd12d303b4bf"/>
    <ds:schemaRef ds:uri="326917c2-7f06-459c-a754-e69af0fc0c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327</Words>
  <Application>Microsoft Office PowerPoint</Application>
  <PresentationFormat>Breedbeeld</PresentationFormat>
  <Paragraphs>48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Helvetica</vt:lpstr>
      <vt:lpstr>Kantoorthema</vt:lpstr>
      <vt:lpstr>Project Dagelijks leven in Schenkel</vt:lpstr>
      <vt:lpstr>PowerPoint-presentatie</vt:lpstr>
      <vt:lpstr>PowerPoint-presentatie</vt:lpstr>
      <vt:lpstr>Storytelling</vt:lpstr>
      <vt:lpstr>Storytelling</vt:lpstr>
      <vt:lpstr>Storytelling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Novita Metz</dc:creator>
  <cp:lastModifiedBy>Maaike Siepman</cp:lastModifiedBy>
  <cp:revision>26</cp:revision>
  <dcterms:created xsi:type="dcterms:W3CDTF">2023-05-22T12:12:24Z</dcterms:created>
  <dcterms:modified xsi:type="dcterms:W3CDTF">2026-03-08T16:56:51Z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0x0101003852DCB31BB79D45A6FFDD52494D4639</vt:lpwstr>
  </property>
  <property fmtid="{D5CDD505-2E9C-101B-9397-08002B2CF9AE}" pid="3" name="MediaServiceImageTags">
    <vt:lpwstr/>
  </property>
</Properties>
</file>