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99" r:id="rId4"/>
    <p:sldId id="307" r:id="rId5"/>
    <p:sldId id="301" r:id="rId6"/>
    <p:sldId id="305" r:id="rId7"/>
    <p:sldId id="308" r:id="rId8"/>
    <p:sldId id="300" r:id="rId9"/>
    <p:sldId id="309" r:id="rId10"/>
    <p:sldId id="310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885"/>
    <a:srgbClr val="101921"/>
    <a:srgbClr val="E72E89"/>
    <a:srgbClr val="12AA9F"/>
    <a:srgbClr val="4F2E87"/>
    <a:srgbClr val="76B72A"/>
    <a:srgbClr val="EA1F33"/>
    <a:srgbClr val="ED6D13"/>
    <a:srgbClr val="B7E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929218-AED2-4C28-86B8-F5A2618E64B2}" v="6" dt="2023-03-20T19:47:21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3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36" y="5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B3186-E093-4A2A-A98D-1C56AB42693B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67A70-6866-4E0F-835E-F0156D920D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61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518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sz="1800" b="1" i="0" u="none" strike="noStrike" baseline="0" dirty="0">
                <a:latin typeface="Roboto-Bold"/>
              </a:rPr>
              <a:t>4. Vormtaal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vormtaal is een doorontwikkeling van het logo. Deze is kleurrijk en dient als verbindend element in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een vlak of ruimte.</a:t>
            </a: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Cirkels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Het gebruik van Cirkels kan als achtergrond gebruikt worden, verkleind of juist enorm vergroot. De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vorm Cirkels mag ook vrij over beeld geplaatst worden. Door de vorm Cirkels transparant toe te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passen, gaat deze een samenwerking met het beeld aan. De vorm Cirkels mag afgesneden worden,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zolang de vorm voldoende herkenbaar en zichtbaar is.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Cirkels mag in </a:t>
            </a:r>
            <a:r>
              <a:rPr lang="nl-NL" sz="1800" b="0" i="0" u="none" strike="noStrike" baseline="0" dirty="0" err="1">
                <a:latin typeface="Roboto-Regular"/>
              </a:rPr>
              <a:t>volvlak</a:t>
            </a:r>
            <a:r>
              <a:rPr lang="nl-NL" sz="1800" b="0" i="0" u="none" strike="noStrike" baseline="0" dirty="0">
                <a:latin typeface="Roboto-Regular"/>
              </a:rPr>
              <a:t> of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gebruikt worden. De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kan ook gebruikt worden als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kader.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Cirkels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Altijd de standaard huisstijlkleuren gebruikt wordt, al dan niet in een percentage.</a:t>
            </a: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Brug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Brug wordt als extra element gebruikt om de aandacht naar een bepaald onderwerp te leiden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en het ontwerp een speelse uitstraling te geven. De vorm Brug mag alleen in verhouding tot hetgeen hij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aanwijst gebruikt worden, geen extreme verkleiningen of vergrotingen. De vorm Brug wordt altijd in zijn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geheel toegepast, nooit afgesneden. De vorm Brug mag niet geroteerd worden.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Brug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Alleen in de huisstijlkleur Oranje gebruikt mag worden, en nooit in een percentage.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67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042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sz="1800" b="1" i="0" u="none" strike="noStrike" baseline="0" dirty="0">
                <a:latin typeface="Roboto-Bold"/>
              </a:rPr>
              <a:t>2. Kleurenpallet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primaire kleuren van Adviesraad Sociaal Domein Capelle aan den IJssel zorgen voor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herkenbaarheid en eigenheid.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Lichtblauw, donkerblauw en oranje zijn de hoofdkleuren van de Adviesraad Sociaal Domein Capelle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aan den IJssel en vormen samen met rood, groen, paars, aqua en roze de basis voor de huisstijl.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Daar waar mogelijk heeft het gebruik van antraciet de voorkeur boven zwart. Het toepassen van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percentages van de huisstijlkleuren behoort tot de mogelijkheden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021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sz="1800" b="1" i="0" u="none" strike="noStrike" baseline="0" dirty="0">
                <a:latin typeface="Roboto-Bold"/>
              </a:rPr>
              <a:t>4. Vormtaal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vormtaal is een doorontwikkeling van het logo. Deze is kleurrijk en dient als verbindend element in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een vlak of ruimte.</a:t>
            </a: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Cirkels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Het gebruik van Cirkels kan als achtergrond gebruikt worden, verkleind of juist enorm vergroot. De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vorm Cirkels mag ook vrij over beeld geplaatst worden. Door de vorm Cirkels transparant toe te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passen, gaat deze een samenwerking met het beeld aan. De vorm Cirkels mag afgesneden worden,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zolang de vorm voldoende herkenbaar en zichtbaar is.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Cirkels mag in </a:t>
            </a:r>
            <a:r>
              <a:rPr lang="nl-NL" sz="1800" b="0" i="0" u="none" strike="noStrike" baseline="0" dirty="0" err="1">
                <a:latin typeface="Roboto-Regular"/>
              </a:rPr>
              <a:t>volvlak</a:t>
            </a:r>
            <a:r>
              <a:rPr lang="nl-NL" sz="1800" b="0" i="0" u="none" strike="noStrike" baseline="0" dirty="0">
                <a:latin typeface="Roboto-Regular"/>
              </a:rPr>
              <a:t> of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gebruikt worden. De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kan ook gebruikt worden als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kader.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Cirkels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Altijd de standaard huisstijlkleuren gebruikt wordt, al dan niet in een percentage.</a:t>
            </a: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Brug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Brug wordt als extra element gebruikt om de aandacht naar een bepaald onderwerp te leiden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en het ontwerp een speelse uitstraling te geven. De vorm Brug mag alleen in verhouding tot hetgeen hij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aanwijst gebruikt worden, geen extreme verkleiningen of vergrotingen. De vorm Brug wordt altijd in zijn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geheel toegepast, nooit afgesneden. De vorm Brug mag niet geroteerd worden.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Brug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Alleen in de huisstijlkleur Oranje gebruikt mag worden, en nooit in een percentage.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935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sz="1800" b="1" i="0" u="none" strike="noStrike" baseline="0" dirty="0">
                <a:latin typeface="Roboto-Bold"/>
              </a:rPr>
              <a:t>4. Vormtaal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vormtaal is een doorontwikkeling van het logo. Deze is kleurrijk en dient als verbindend element in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een vlak of ruimte.</a:t>
            </a: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Cirkels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Het gebruik van Cirkels kan als achtergrond gebruikt worden, verkleind of juist enorm vergroot. De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vorm Cirkels mag ook vrij over beeld geplaatst worden. Door de vorm Cirkels transparant toe te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passen, gaat deze een samenwerking met het beeld aan. De vorm Cirkels mag afgesneden worden,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zolang de vorm voldoende herkenbaar en zichtbaar is.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Cirkels mag in </a:t>
            </a:r>
            <a:r>
              <a:rPr lang="nl-NL" sz="1800" b="0" i="0" u="none" strike="noStrike" baseline="0" dirty="0" err="1">
                <a:latin typeface="Roboto-Regular"/>
              </a:rPr>
              <a:t>volvlak</a:t>
            </a:r>
            <a:r>
              <a:rPr lang="nl-NL" sz="1800" b="0" i="0" u="none" strike="noStrike" baseline="0" dirty="0">
                <a:latin typeface="Roboto-Regular"/>
              </a:rPr>
              <a:t> of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gebruikt worden. De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kan ook gebruikt worden als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kader.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Cirkels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Altijd de standaard huisstijlkleuren gebruikt wordt, al dan niet in een percentage.</a:t>
            </a: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Brug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Brug wordt als extra element gebruikt om de aandacht naar een bepaald onderwerp te leiden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en het ontwerp een speelse uitstraling te geven. De vorm Brug mag alleen in verhouding tot hetgeen hij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aanwijst gebruikt worden, geen extreme verkleiningen of vergrotingen. De vorm Brug wordt altijd in zijn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geheel toegepast, nooit afgesneden. De vorm Brug mag niet geroteerd worden.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Brug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Alleen in de huisstijlkleur Oranje gebruikt mag worden, en nooit in een percentage.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826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sz="1800" b="1" i="0" u="none" strike="noStrike" baseline="0" dirty="0">
                <a:latin typeface="Roboto-Bold"/>
              </a:rPr>
              <a:t>4. Vormtaal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vormtaal is een doorontwikkeling van het logo. Deze is kleurrijk en dient als verbindend element in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een vlak of ruimte.</a:t>
            </a: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Cirkels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Het gebruik van Cirkels kan als achtergrond gebruikt worden, verkleind of juist enorm vergroot. De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vorm Cirkels mag ook vrij over beeld geplaatst worden. Door de vorm Cirkels transparant toe te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passen, gaat deze een samenwerking met het beeld aan. De vorm Cirkels mag afgesneden worden,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zolang de vorm voldoende herkenbaar en zichtbaar is.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Cirkels mag in </a:t>
            </a:r>
            <a:r>
              <a:rPr lang="nl-NL" sz="1800" b="0" i="0" u="none" strike="noStrike" baseline="0" dirty="0" err="1">
                <a:latin typeface="Roboto-Regular"/>
              </a:rPr>
              <a:t>volvlak</a:t>
            </a:r>
            <a:r>
              <a:rPr lang="nl-NL" sz="1800" b="0" i="0" u="none" strike="noStrike" baseline="0" dirty="0">
                <a:latin typeface="Roboto-Regular"/>
              </a:rPr>
              <a:t> of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gebruikt worden. De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kan ook gebruikt worden als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kader.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Cirkels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Altijd de standaard huisstijlkleuren gebruikt wordt, al dan niet in een percentage.</a:t>
            </a: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Brug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Brug wordt als extra element gebruikt om de aandacht naar een bepaald onderwerp te leiden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en het ontwerp een speelse uitstraling te geven. De vorm Brug mag alleen in verhouding tot hetgeen hij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aanwijst gebruikt worden, geen extreme verkleiningen of vergrotingen. De vorm Brug wordt altijd in zijn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geheel toegepast, nooit afgesneden. De vorm Brug mag niet geroteerd worden.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Brug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Alleen in de huisstijlkleur Oranje gebruikt mag worden, en nooit in een percentage.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8239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sz="1800" b="1" i="0" u="none" strike="noStrike" baseline="0" dirty="0">
                <a:latin typeface="Roboto-Bold"/>
              </a:rPr>
              <a:t>4. Vormtaal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vormtaal is een doorontwikkeling van het logo. Deze is kleurrijk en dient als verbindend element in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een vlak of ruimte.</a:t>
            </a: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Cirkels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Het gebruik van Cirkels kan als achtergrond gebruikt worden, verkleind of juist enorm vergroot. De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vorm Cirkels mag ook vrij over beeld geplaatst worden. Door de vorm Cirkels transparant toe te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passen, gaat deze een samenwerking met het beeld aan. De vorm Cirkels mag afgesneden worden,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zolang de vorm voldoende herkenbaar en zichtbaar is.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Cirkels mag in </a:t>
            </a:r>
            <a:r>
              <a:rPr lang="nl-NL" sz="1800" b="0" i="0" u="none" strike="noStrike" baseline="0" dirty="0" err="1">
                <a:latin typeface="Roboto-Regular"/>
              </a:rPr>
              <a:t>volvlak</a:t>
            </a:r>
            <a:r>
              <a:rPr lang="nl-NL" sz="1800" b="0" i="0" u="none" strike="noStrike" baseline="0" dirty="0">
                <a:latin typeface="Roboto-Regular"/>
              </a:rPr>
              <a:t> of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gebruikt worden. De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kan ook gebruikt worden als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kader.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Cirkels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Altijd de standaard huisstijlkleuren gebruikt wordt, al dan niet in een percentage.</a:t>
            </a: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Brug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Brug wordt als extra element gebruikt om de aandacht naar een bepaald onderwerp te leiden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en het ontwerp een speelse uitstraling te geven. De vorm Brug mag alleen in verhouding tot hetgeen hij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aanwijst gebruikt worden, geen extreme verkleiningen of vergrotingen. De vorm Brug wordt altijd in zijn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geheel toegepast, nooit afgesneden. De vorm Brug mag niet geroteerd worden.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Brug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Alleen in de huisstijlkleur Oranje gebruikt mag worden, en nooit in een percentage.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356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l-NL" sz="1800" b="0" i="0" u="none" strike="noStrike" baseline="0" dirty="0">
              <a:latin typeface="Roboto-Regular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455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sz="1800" b="1" i="0" u="none" strike="noStrike" baseline="0" dirty="0">
                <a:latin typeface="Roboto-Bold"/>
              </a:rPr>
              <a:t>4. Vormtaal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vormtaal is een doorontwikkeling van het logo. Deze is kleurrijk en dient als verbindend element in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een vlak of ruimte.</a:t>
            </a: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Cirkels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Het gebruik van Cirkels kan als achtergrond gebruikt worden, verkleind of juist enorm vergroot. De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vorm Cirkels mag ook vrij over beeld geplaatst worden. Door de vorm Cirkels transparant toe te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passen, gaat deze een samenwerking met het beeld aan. De vorm Cirkels mag afgesneden worden,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zolang de vorm voldoende herkenbaar en zichtbaar is.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Cirkels mag in </a:t>
            </a:r>
            <a:r>
              <a:rPr lang="nl-NL" sz="1800" b="0" i="0" u="none" strike="noStrike" baseline="0" dirty="0" err="1">
                <a:latin typeface="Roboto-Regular"/>
              </a:rPr>
              <a:t>volvlak</a:t>
            </a:r>
            <a:r>
              <a:rPr lang="nl-NL" sz="1800" b="0" i="0" u="none" strike="noStrike" baseline="0" dirty="0">
                <a:latin typeface="Roboto-Regular"/>
              </a:rPr>
              <a:t> of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gebruikt worden. De </a:t>
            </a:r>
            <a:r>
              <a:rPr lang="nl-NL" sz="1800" b="0" i="0" u="none" strike="noStrike" baseline="0" dirty="0" err="1">
                <a:latin typeface="Roboto-Regular"/>
              </a:rPr>
              <a:t>outline</a:t>
            </a:r>
            <a:r>
              <a:rPr lang="nl-NL" sz="1800" b="0" i="0" u="none" strike="noStrike" baseline="0" dirty="0">
                <a:latin typeface="Roboto-Regular"/>
              </a:rPr>
              <a:t> kan ook gebruikt worden als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kader.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Cirkels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Altijd de standaard huisstijlkleuren gebruikt wordt, al dan niet in een percentage.</a:t>
            </a: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endParaRPr lang="nl-NL" sz="1800" b="0" i="1" u="none" strike="noStrike" baseline="0" dirty="0">
              <a:latin typeface="Roboto-Italic"/>
            </a:endParaRPr>
          </a:p>
          <a:p>
            <a:pPr algn="l"/>
            <a:r>
              <a:rPr lang="nl-NL" sz="1800" b="1" i="0" u="none" strike="noStrike" baseline="0" dirty="0">
                <a:latin typeface="Roboto-Bold"/>
              </a:rPr>
              <a:t>Brug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De vorm Brug wordt als extra element gebruikt om de aandacht naar een bepaald onderwerp te leiden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en het ontwerp een speelse uitstraling te geven. De vorm Brug mag alleen in verhouding tot hetgeen hij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aanwijst gebruikt worden, geen extreme verkleiningen of vergrotingen. De vorm Brug wordt altijd in zijn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geheel toegepast, nooit afgesneden. De vorm Brug mag niet geroteerd worden.</a:t>
            </a:r>
          </a:p>
          <a:p>
            <a:pPr algn="l"/>
            <a:r>
              <a:rPr lang="nl-NL" sz="1800" b="0" i="0" u="none" strike="noStrike" baseline="0" dirty="0">
                <a:latin typeface="Roboto-Regular"/>
              </a:rPr>
              <a:t>Voor de vorm Brug geldt dat deze: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Niet vervormd mag worden.</a:t>
            </a:r>
          </a:p>
          <a:p>
            <a:pPr algn="l"/>
            <a:r>
              <a:rPr lang="nl-NL" sz="1800" b="0" i="0" u="none" strike="noStrike" baseline="0" dirty="0">
                <a:latin typeface="ArialMT"/>
              </a:rPr>
              <a:t>- </a:t>
            </a:r>
            <a:r>
              <a:rPr lang="nl-NL" sz="1800" b="0" i="0" u="none" strike="noStrike" baseline="0" dirty="0">
                <a:latin typeface="Roboto-Regular"/>
              </a:rPr>
              <a:t>Alleen in de huisstijlkleur Oranje gebruikt mag worden, en nooit in een percentage.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167A70-6866-4E0F-835E-F0156D920DBB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84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FA96A-65D8-F88F-AA65-D75EABD30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1C58EA8-058C-0955-BCB1-971061971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F5E790-C15C-A117-97C7-222D1ECDE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6D8E15-D063-4998-0FCF-635F9DC29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058786-8F14-A386-618F-88042D49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230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E13E4-0045-3C63-B26D-0B4E4F4DE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6DB5952-68E5-41C2-B52D-81B6B686E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5BD22E-B4A3-D8B1-B9CE-6031F1F8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2BDA71-745F-AD70-3B9A-41B85B71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B02B7B-C383-F4EA-2D58-8EB7D79B7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46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B95EC22-9276-8880-6552-01372000B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083443-09E0-FCB3-2DF3-4A968F27E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CDD9B9-B1D1-05C7-0DA1-D46F27CB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ABA9AF-57F5-355E-CA60-5C4CDDE5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0B35F7-1402-D95E-0E80-B8B35F6C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46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9BD33E-5FAD-2B5D-9895-1B2049B18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286A13-0A2A-4E9F-AF3F-34E347AD3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85AEE6-2669-D0B7-1FCB-A9E3C052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E9C26A-7BEC-4B18-B6BA-7B0BCCF1D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1ED9CE-6B6A-2345-D444-C88DEFCD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70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2273B-A50E-410E-A889-AD41E7383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04EB81-1CBE-1DB7-6726-D64943AEA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9AE2F0-D55D-3383-50CC-E733A1108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90B238-D58E-B69B-74AC-4ACE138B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95EA98-A617-C037-BF8A-14825DFB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752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494D61-8695-80DC-99CA-9A56B90A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7F89B8-60B2-DDDF-6A67-DFA0BFE9D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363ECD-778B-B0E5-3300-64ABD2831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B1B2434-0CEA-2C29-395A-96636269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B3E95F-9AE5-FA20-0B0E-8C508F08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AE415E-C62A-F907-D968-781E4F6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42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C7A53A-8EBB-5E2E-0B51-EED8D5D6F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3854FA-4C69-6F0B-7D65-8D0A50571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517FEE3-36AF-D2D5-095E-61F24DC20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CC77FA-5929-21F5-2E5E-D3B52FC8A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C2C48FE-50C0-09B3-9EDD-2066F09A8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7F61BAD-BC3A-A8B6-47B7-E7E4E0B29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AF19742-8CCB-FEB8-AD99-1DF548AB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B047FFF-C6D4-8D2F-F646-17EB4A98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88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3771B-7B13-9308-ACF3-34F949E39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52DA50D-6DA0-D57E-DA0C-DDF88BA65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41D5A10-9A91-DBEC-0ECB-1D0CA0B79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AC278E4-260B-F286-B584-E5D31730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85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50761D4-74FC-1EC5-1B94-568A1D22D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4CC293A-B483-3478-5EAC-942DFB2E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D566E9-9BA2-472B-BA6C-3504689CD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76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7F724-4D9C-0ADF-2DF5-D6461BEA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ED4E28-61DA-57D2-DEE6-300A4D0AD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383AB4-9F55-D690-EDEE-B1D5E157F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35C8F4-5201-3AE1-55C3-5E340CC3A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6A3DAC3-B12F-CAC9-C6F0-D1EF8971B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E152932-7573-A77A-2A01-8D36F9FA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06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139930-0419-1191-30EB-421A1C373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BB38EF-BC52-20F0-8C52-B067F4D14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21EE904-3F2F-7499-95A8-39C0E9761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77F93E-6D12-8A20-1C74-C3809A544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4A0FC0-C9CD-BBE4-672F-2A87176AA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A96346-C65F-922E-1DB7-8CDFD101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86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E779A0A-060A-690C-B822-A6400D4D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6848952-9E98-66D9-4F4F-65198ADA9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3A9FEB-9957-A73D-A1AD-79AD12E7E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C6795-19AC-4456-909E-71834F5E23F5}" type="datetimeFigureOut">
              <a:rPr lang="nl-NL" smtClean="0"/>
              <a:t>20-3-2023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CD356A-7AC1-BE87-D906-8C376F7DD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ACA600-5A78-D2EB-2C7E-9D7D1AD91D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D7619-9FA5-404D-A08D-12E6D1E899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34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>
            <a:extLst>
              <a:ext uri="{FF2B5EF4-FFF2-40B4-BE49-F238E27FC236}">
                <a16:creationId xmlns:a16="http://schemas.microsoft.com/office/drawing/2014/main" id="{C0F97D10-DA02-2AA3-4451-84D8DA9A6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733" y="1131348"/>
            <a:ext cx="5220535" cy="3391344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54EABA62-459E-075A-E657-463BAF605816}"/>
              </a:ext>
            </a:extLst>
          </p:cNvPr>
          <p:cNvSpPr txBox="1"/>
          <p:nvPr/>
        </p:nvSpPr>
        <p:spPr>
          <a:xfrm>
            <a:off x="0" y="60426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>
                <a:solidFill>
                  <a:schemeClr val="bg1"/>
                </a:solidFill>
                <a:latin typeface="Lato" panose="020F0502020204030203" pitchFamily="34" charset="0"/>
              </a:rPr>
              <a:t>www.adviesraadcapelle.nl</a:t>
            </a:r>
          </a:p>
          <a:p>
            <a:pPr algn="ctr"/>
            <a:r>
              <a:rPr lang="nl-NL" sz="1600" dirty="0">
                <a:solidFill>
                  <a:schemeClr val="bg1"/>
                </a:solidFill>
                <a:latin typeface="Lato" panose="020F0502020204030203" pitchFamily="34" charset="0"/>
              </a:rPr>
              <a:t>secretariaat@adviesraadcapelle.nl</a:t>
            </a:r>
          </a:p>
        </p:txBody>
      </p:sp>
    </p:spTree>
    <p:extLst>
      <p:ext uri="{BB962C8B-B14F-4D97-AF65-F5344CB8AC3E}">
        <p14:creationId xmlns:p14="http://schemas.microsoft.com/office/powerpoint/2010/main" val="2981367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98CC7-3573-A98F-A130-9118F054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04" y="365126"/>
            <a:ext cx="11140440" cy="8998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>
                <a:solidFill>
                  <a:srgbClr val="243885"/>
                </a:solidFill>
                <a:latin typeface="+mn-lt"/>
              </a:rPr>
              <a:t>Afsluiting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4E60DE-8F03-7B09-6714-15C10077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71" y="337177"/>
            <a:ext cx="1220581" cy="792909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052FF20-829C-9C49-C986-BC0B0A4B5E51}"/>
              </a:ext>
            </a:extLst>
          </p:cNvPr>
          <p:cNvCxnSpPr>
            <a:cxnSpLocks/>
          </p:cNvCxnSpPr>
          <p:nvPr/>
        </p:nvCxnSpPr>
        <p:spPr>
          <a:xfrm flipV="1">
            <a:off x="213404" y="1256983"/>
            <a:ext cx="11765192" cy="8019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955B1CEA-A964-5EC4-7AE6-2D1975B100E9}"/>
              </a:ext>
            </a:extLst>
          </p:cNvPr>
          <p:cNvSpPr txBox="1"/>
          <p:nvPr/>
        </p:nvSpPr>
        <p:spPr>
          <a:xfrm>
            <a:off x="1915886" y="2307772"/>
            <a:ext cx="764177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4800" b="1" dirty="0">
                <a:latin typeface="Verdana" panose="020B0604030504040204" pitchFamily="34" charset="0"/>
                <a:ea typeface="Verdana" panose="020B0604030504040204" pitchFamily="34" charset="0"/>
              </a:rPr>
              <a:t>Bedankt voor u aandacht</a:t>
            </a:r>
          </a:p>
        </p:txBody>
      </p:sp>
    </p:spTree>
    <p:extLst>
      <p:ext uri="{BB962C8B-B14F-4D97-AF65-F5344CB8AC3E}">
        <p14:creationId xmlns:p14="http://schemas.microsoft.com/office/powerpoint/2010/main" val="306865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586B3-C221-9DE0-7ED8-0AD4C88A0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402954"/>
            <a:ext cx="9144000" cy="1685079"/>
          </a:xfrm>
        </p:spPr>
        <p:txBody>
          <a:bodyPr anchor="ctr">
            <a:normAutofit fontScale="90000"/>
          </a:bodyPr>
          <a:lstStyle/>
          <a:p>
            <a:r>
              <a:rPr lang="nl-NL" dirty="0">
                <a:solidFill>
                  <a:srgbClr val="243885"/>
                </a:solidFill>
                <a:latin typeface="Lato" panose="020F0502020204030203" pitchFamily="34" charset="0"/>
              </a:rPr>
              <a:t>Werkgroep Participatie Schulden en Armoede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EBA7371-6EF3-C929-E489-45F7F5273708}"/>
              </a:ext>
            </a:extLst>
          </p:cNvPr>
          <p:cNvSpPr txBox="1"/>
          <p:nvPr/>
        </p:nvSpPr>
        <p:spPr>
          <a:xfrm>
            <a:off x="0" y="60426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>
                <a:solidFill>
                  <a:schemeClr val="bg1"/>
                </a:solidFill>
                <a:latin typeface="Lato" panose="020F0502020204030203" pitchFamily="34" charset="0"/>
              </a:rPr>
              <a:t>www.adviesraadcapelle.nl</a:t>
            </a:r>
          </a:p>
          <a:p>
            <a:pPr algn="ctr"/>
            <a:r>
              <a:rPr lang="nl-NL" sz="1600" dirty="0">
                <a:solidFill>
                  <a:schemeClr val="bg1"/>
                </a:solidFill>
                <a:latin typeface="Lato" panose="020F0502020204030203" pitchFamily="34" charset="0"/>
              </a:rPr>
              <a:t>secretariaat@adviesraadcapelle.nl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0DB70B2-9058-BD70-9EFB-7CE73E140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714" y="418249"/>
            <a:ext cx="2410857" cy="1566132"/>
          </a:xfrm>
          <a:prstGeom prst="rect">
            <a:avLst/>
          </a:prstGeom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2A926126-2198-0EA1-49E6-85215A0336C7}"/>
              </a:ext>
            </a:extLst>
          </p:cNvPr>
          <p:cNvCxnSpPr>
            <a:cxnSpLocks/>
          </p:cNvCxnSpPr>
          <p:nvPr/>
        </p:nvCxnSpPr>
        <p:spPr>
          <a:xfrm>
            <a:off x="800100" y="2369503"/>
            <a:ext cx="10591800" cy="0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EBFB15D9-6D93-B6E3-C313-845F45E05ED4}"/>
              </a:ext>
            </a:extLst>
          </p:cNvPr>
          <p:cNvSpPr txBox="1"/>
          <p:nvPr/>
        </p:nvSpPr>
        <p:spPr>
          <a:xfrm>
            <a:off x="3646714" y="134594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400" b="1" dirty="0">
                <a:solidFill>
                  <a:schemeClr val="accent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Jaarplan 2023</a:t>
            </a:r>
          </a:p>
        </p:txBody>
      </p:sp>
    </p:spTree>
    <p:extLst>
      <p:ext uri="{BB962C8B-B14F-4D97-AF65-F5344CB8AC3E}">
        <p14:creationId xmlns:p14="http://schemas.microsoft.com/office/powerpoint/2010/main" val="357266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98CC7-3573-A98F-A130-9118F054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04" y="365126"/>
            <a:ext cx="11140440" cy="8998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/>
              <a:t>Doel</a:t>
            </a:r>
            <a:endParaRPr lang="nl-NL" sz="4800" b="1" dirty="0">
              <a:solidFill>
                <a:srgbClr val="243885"/>
              </a:solidFill>
              <a:latin typeface="Lato" panose="020F0502020204030203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4E60DE-8F03-7B09-6714-15C10077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71" y="337177"/>
            <a:ext cx="1220581" cy="792909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052FF20-829C-9C49-C986-BC0B0A4B5E51}"/>
              </a:ext>
            </a:extLst>
          </p:cNvPr>
          <p:cNvCxnSpPr>
            <a:cxnSpLocks/>
          </p:cNvCxnSpPr>
          <p:nvPr/>
        </p:nvCxnSpPr>
        <p:spPr>
          <a:xfrm flipV="1">
            <a:off x="213404" y="1256983"/>
            <a:ext cx="11765192" cy="8019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2B0BA002-C99B-B2AD-1146-0AF1F6DDD565}"/>
              </a:ext>
            </a:extLst>
          </p:cNvPr>
          <p:cNvSpPr txBox="1"/>
          <p:nvPr/>
        </p:nvSpPr>
        <p:spPr>
          <a:xfrm>
            <a:off x="2394857" y="1759416"/>
            <a:ext cx="7700211" cy="2833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ts val="1500"/>
              </a:lnSpc>
              <a:spcAft>
                <a:spcPts val="760"/>
              </a:spcAft>
              <a:buNone/>
            </a:pPr>
            <a:r>
              <a:rPr lang="nl-NL" sz="18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Het doel van de werkgroep; </a:t>
            </a:r>
          </a:p>
          <a:p>
            <a:pPr marL="0" indent="0">
              <a:lnSpc>
                <a:spcPts val="1500"/>
              </a:lnSpc>
              <a:spcAft>
                <a:spcPts val="760"/>
              </a:spcAft>
              <a:buNone/>
            </a:pPr>
            <a:endParaRPr lang="nl-NL" sz="1800" b="1" u="sng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1500"/>
              </a:lnSpc>
              <a:spcAft>
                <a:spcPts val="760"/>
              </a:spcAft>
              <a:buFont typeface="Wingdings" panose="05000000000000000000" pitchFamily="2" charset="2"/>
              <a:buChar char="Ø"/>
            </a:pPr>
            <a:r>
              <a:rPr lang="nl-N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Advies geven gevraagd en ongevraagd aan Gemeenteraad en het College van Burgemeester en Wethouders. </a:t>
            </a:r>
          </a:p>
          <a:p>
            <a:pPr marL="0" indent="0">
              <a:lnSpc>
                <a:spcPts val="1500"/>
              </a:lnSpc>
              <a:spcAft>
                <a:spcPts val="760"/>
              </a:spcAft>
              <a:buNone/>
            </a:pPr>
            <a:endParaRPr lang="nl-NL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500"/>
              </a:lnSpc>
              <a:spcAft>
                <a:spcPts val="760"/>
              </a:spcAft>
              <a:buNone/>
            </a:pPr>
            <a:r>
              <a:rPr lang="nl-NL" sz="18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Dit doen we doormiddel van : </a:t>
            </a:r>
          </a:p>
          <a:p>
            <a:pPr marL="0" indent="0">
              <a:lnSpc>
                <a:spcPts val="1500"/>
              </a:lnSpc>
              <a:spcAft>
                <a:spcPts val="760"/>
              </a:spcAft>
              <a:buNone/>
            </a:pPr>
            <a:endParaRPr lang="nl-NL" sz="1800" b="1" u="sng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ts val="1500"/>
              </a:lnSpc>
              <a:spcAft>
                <a:spcPts val="760"/>
              </a:spcAft>
              <a:buFont typeface="Wingdings" panose="05000000000000000000" pitchFamily="2" charset="2"/>
              <a:buChar char="Ø"/>
            </a:pPr>
            <a:r>
              <a:rPr lang="nl-N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Signalen ophalen bij cliënten/inwoners, gesprekken met beleidmakers, netwerk bijeenkomsten, overleg met ervaringsdeskundige, bijwonen van conferenties. Werkbezoeken bij </a:t>
            </a:r>
            <a:r>
              <a:rPr lang="nl-NL" sz="180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o.a</a:t>
            </a:r>
            <a:r>
              <a:rPr lang="nl-N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welzijn </a:t>
            </a:r>
            <a:r>
              <a:rPr lang="nl-NL" sz="180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capelle</a:t>
            </a:r>
            <a:r>
              <a:rPr lang="nl-NL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005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98CC7-3573-A98F-A130-9118F054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04" y="365126"/>
            <a:ext cx="11140440" cy="8998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/>
              <a:t>Speerpunten</a:t>
            </a:r>
            <a:endParaRPr lang="nl-NL" sz="4800" b="1" dirty="0">
              <a:solidFill>
                <a:srgbClr val="243885"/>
              </a:solidFill>
              <a:latin typeface="Lato" panose="020F0502020204030203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4E60DE-8F03-7B09-6714-15C10077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71" y="337177"/>
            <a:ext cx="1220581" cy="792909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052FF20-829C-9C49-C986-BC0B0A4B5E51}"/>
              </a:ext>
            </a:extLst>
          </p:cNvPr>
          <p:cNvCxnSpPr>
            <a:cxnSpLocks/>
          </p:cNvCxnSpPr>
          <p:nvPr/>
        </p:nvCxnSpPr>
        <p:spPr>
          <a:xfrm flipV="1">
            <a:off x="213404" y="1256983"/>
            <a:ext cx="11765192" cy="8019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7AA91051-D01B-2499-8EF4-E0A4A58D39A4}"/>
              </a:ext>
            </a:extLst>
          </p:cNvPr>
          <p:cNvSpPr txBox="1"/>
          <p:nvPr/>
        </p:nvSpPr>
        <p:spPr>
          <a:xfrm>
            <a:off x="1621388" y="1739556"/>
            <a:ext cx="894922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Uitbreiden werkgroep met externen, max 5 </a:t>
            </a: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personen</a:t>
            </a: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Dit kunnen cliënten van SoZa</a:t>
            </a: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We, </a:t>
            </a: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buurtmoeder en </a:t>
            </a:r>
          </a:p>
          <a:p>
            <a:pPr algn="ctr"/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maatschappelijk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werker/budgetcoaches zijn.</a:t>
            </a:r>
          </a:p>
          <a:p>
            <a:pPr algn="ctr"/>
            <a:endParaRPr lang="nl-NL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Energie inflatie </a:t>
            </a:r>
          </a:p>
          <a:p>
            <a:pPr algn="ctr"/>
            <a:endParaRPr lang="nl-NL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rmoede</a:t>
            </a:r>
          </a:p>
          <a:p>
            <a:pPr algn="ctr"/>
            <a:endParaRPr lang="nl-NL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Parttime ZZP’er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Betrekken en bereiken van de doelgroep</a:t>
            </a:r>
          </a:p>
          <a:p>
            <a:pPr algn="just"/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61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98CC7-3573-A98F-A130-9118F054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04" y="365126"/>
            <a:ext cx="11140440" cy="8998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/>
              <a:t>Activiteiten 2023</a:t>
            </a:r>
            <a:endParaRPr lang="nl-NL" sz="4800" b="1" dirty="0">
              <a:solidFill>
                <a:srgbClr val="243885"/>
              </a:solidFill>
              <a:latin typeface="Lato" panose="020F0502020204030203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4E60DE-8F03-7B09-6714-15C10077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71" y="337177"/>
            <a:ext cx="1220581" cy="792909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052FF20-829C-9C49-C986-BC0B0A4B5E51}"/>
              </a:ext>
            </a:extLst>
          </p:cNvPr>
          <p:cNvCxnSpPr>
            <a:cxnSpLocks/>
          </p:cNvCxnSpPr>
          <p:nvPr/>
        </p:nvCxnSpPr>
        <p:spPr>
          <a:xfrm flipV="1">
            <a:off x="213404" y="1256983"/>
            <a:ext cx="11765192" cy="8019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7AA91051-D01B-2499-8EF4-E0A4A58D39A4}"/>
              </a:ext>
            </a:extLst>
          </p:cNvPr>
          <p:cNvSpPr txBox="1"/>
          <p:nvPr/>
        </p:nvSpPr>
        <p:spPr>
          <a:xfrm>
            <a:off x="1732547" y="1630699"/>
            <a:ext cx="894922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nl-NL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Werkbezoeken o.a. Werkplein, </a:t>
            </a:r>
            <a:r>
              <a:rPr lang="nl-NL" sz="18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Promen</a:t>
            </a: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Welzijn Capelle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Jaarlijks conferentie Armoede en schulden</a:t>
            </a:r>
          </a:p>
          <a:p>
            <a:pPr algn="just"/>
            <a:endParaRPr lang="nl-NL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Maandelijks overleg werkgroep/ Advies Raad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Overleg gemeente ambtenaren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Signalen ophalen</a:t>
            </a:r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23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98CC7-3573-A98F-A130-9118F054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04" y="365126"/>
            <a:ext cx="11140440" cy="8998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Signalen ophalen</a:t>
            </a:r>
            <a:endParaRPr lang="nl-NL" sz="4800" b="1" dirty="0">
              <a:solidFill>
                <a:srgbClr val="243885"/>
              </a:solidFill>
              <a:latin typeface="Lato" panose="020F0502020204030203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4E60DE-8F03-7B09-6714-15C10077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71" y="337177"/>
            <a:ext cx="1220581" cy="792909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052FF20-829C-9C49-C986-BC0B0A4B5E51}"/>
              </a:ext>
            </a:extLst>
          </p:cNvPr>
          <p:cNvCxnSpPr>
            <a:cxnSpLocks/>
          </p:cNvCxnSpPr>
          <p:nvPr/>
        </p:nvCxnSpPr>
        <p:spPr>
          <a:xfrm flipV="1">
            <a:off x="213404" y="1256983"/>
            <a:ext cx="11765192" cy="8019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121485DC-1C02-0701-0C85-C3C13C98D522}"/>
              </a:ext>
            </a:extLst>
          </p:cNvPr>
          <p:cNvSpPr txBox="1"/>
          <p:nvPr/>
        </p:nvSpPr>
        <p:spPr>
          <a:xfrm>
            <a:off x="1317171" y="1839684"/>
            <a:ext cx="90678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</a:rPr>
              <a:t>Wijk/buurt niveau; Buurtcentra, WOP bijeenkomsten, bewonersorganisaties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endParaRPr lang="nl-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</a:rPr>
              <a:t>Instellingsniveau; Huis van de wijk, Welzijn Capelle, 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endParaRPr lang="nl-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</a:rPr>
              <a:t>Media; sociale media (Facebook, Instagram, Tik Tok, Twitter) 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</a:rPr>
              <a:t>lokaal en landelijk media (radio, krant, tv)</a:t>
            </a:r>
          </a:p>
        </p:txBody>
      </p:sp>
    </p:spTree>
    <p:extLst>
      <p:ext uri="{BB962C8B-B14F-4D97-AF65-F5344CB8AC3E}">
        <p14:creationId xmlns:p14="http://schemas.microsoft.com/office/powerpoint/2010/main" val="153832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98CC7-3573-A98F-A130-9118F054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04" y="365126"/>
            <a:ext cx="11140440" cy="8998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Inventarisatie</a:t>
            </a:r>
            <a:endParaRPr lang="nl-NL" sz="4800" b="1" dirty="0">
              <a:solidFill>
                <a:srgbClr val="243885"/>
              </a:solidFill>
              <a:latin typeface="Lato" panose="020F0502020204030203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4E60DE-8F03-7B09-6714-15C10077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71" y="337177"/>
            <a:ext cx="1220581" cy="792909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052FF20-829C-9C49-C986-BC0B0A4B5E51}"/>
              </a:ext>
            </a:extLst>
          </p:cNvPr>
          <p:cNvCxnSpPr>
            <a:cxnSpLocks/>
          </p:cNvCxnSpPr>
          <p:nvPr/>
        </p:nvCxnSpPr>
        <p:spPr>
          <a:xfrm flipV="1">
            <a:off x="213404" y="1256983"/>
            <a:ext cx="11765192" cy="8019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955B1CEA-A964-5EC4-7AE6-2D1975B100E9}"/>
              </a:ext>
            </a:extLst>
          </p:cNvPr>
          <p:cNvSpPr txBox="1"/>
          <p:nvPr/>
        </p:nvSpPr>
        <p:spPr>
          <a:xfrm>
            <a:off x="2819400" y="2057400"/>
            <a:ext cx="63246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Overzicht instroom en uitstroom uitkeringen 2022</a:t>
            </a: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Overzicht aantal parttime ZZP’er vanuit uitkering</a:t>
            </a: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Aantal mensen in schuldhulpverleningstraject</a:t>
            </a: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Aantal mensen met een WSNP traject</a:t>
            </a:r>
          </a:p>
        </p:txBody>
      </p:sp>
    </p:spTree>
    <p:extLst>
      <p:ext uri="{BB962C8B-B14F-4D97-AF65-F5344CB8AC3E}">
        <p14:creationId xmlns:p14="http://schemas.microsoft.com/office/powerpoint/2010/main" val="179824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98CC7-3573-A98F-A130-9118F054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04" y="365126"/>
            <a:ext cx="11140440" cy="8998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/>
              <a:t>Leden werkgroep</a:t>
            </a:r>
            <a:endParaRPr lang="nl-NL" sz="4800" b="1" dirty="0">
              <a:solidFill>
                <a:srgbClr val="243885"/>
              </a:solidFill>
              <a:latin typeface="Lato" panose="020F0502020204030203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4E60DE-8F03-7B09-6714-15C10077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71" y="337177"/>
            <a:ext cx="1220581" cy="792909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052FF20-829C-9C49-C986-BC0B0A4B5E51}"/>
              </a:ext>
            </a:extLst>
          </p:cNvPr>
          <p:cNvCxnSpPr>
            <a:cxnSpLocks/>
          </p:cNvCxnSpPr>
          <p:nvPr/>
        </p:nvCxnSpPr>
        <p:spPr>
          <a:xfrm flipV="1">
            <a:off x="213404" y="1256983"/>
            <a:ext cx="11765192" cy="8019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5F657807-9CB3-146D-ECE7-8A50FB2A0B57}"/>
              </a:ext>
            </a:extLst>
          </p:cNvPr>
          <p:cNvSpPr txBox="1"/>
          <p:nvPr/>
        </p:nvSpPr>
        <p:spPr>
          <a:xfrm>
            <a:off x="1801873" y="1688802"/>
            <a:ext cx="8310956" cy="3427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nl-NL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Welke leden uit de adviesraad sociaal domein zitten in de werkgroep?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nl-NL" sz="1800" b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OpenSymbol"/>
              </a:rPr>
              <a:t>Pasito Stroop</a:t>
            </a: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OpenSymbol"/>
              </a:rPr>
              <a:t>Emily den Haan</a:t>
            </a: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OpenSymbol"/>
              </a:rPr>
              <a:t>Daphne Bes</a:t>
            </a: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OpenSymbol"/>
              </a:rPr>
              <a:t>John van der Wielen</a:t>
            </a: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OpenSymbol"/>
              </a:rPr>
              <a:t>Henk </a:t>
            </a:r>
            <a:r>
              <a:rPr lang="nl-NL" sz="1800" dirty="0" err="1">
                <a:latin typeface="Verdana" panose="020B0604030504040204" pitchFamily="34" charset="0"/>
                <a:ea typeface="Verdana" panose="020B0604030504040204" pitchFamily="34" charset="0"/>
                <a:cs typeface="OpenSymbol"/>
              </a:rPr>
              <a:t>Borsboom</a:t>
            </a:r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OpenSymbol"/>
            </a:endParaRPr>
          </a:p>
          <a:p>
            <a:pPr marL="285750" lvl="0" indent="-285750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nl-NL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OpenSymbol"/>
              </a:rPr>
              <a:t>Sylvia The</a:t>
            </a:r>
          </a:p>
        </p:txBody>
      </p:sp>
    </p:spTree>
    <p:extLst>
      <p:ext uri="{BB962C8B-B14F-4D97-AF65-F5344CB8AC3E}">
        <p14:creationId xmlns:p14="http://schemas.microsoft.com/office/powerpoint/2010/main" val="4129188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98CC7-3573-A98F-A130-9118F054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404" y="365126"/>
            <a:ext cx="11140440" cy="8998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>
                <a:solidFill>
                  <a:srgbClr val="24388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Vragen</a:t>
            </a:r>
            <a:endParaRPr lang="nl-NL" sz="4800" b="1" dirty="0">
              <a:solidFill>
                <a:srgbClr val="243885"/>
              </a:solidFill>
              <a:latin typeface="Lato" panose="020F0502020204030203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4E60DE-8F03-7B09-6714-15C10077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771" y="337177"/>
            <a:ext cx="1220581" cy="792909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052FF20-829C-9C49-C986-BC0B0A4B5E51}"/>
              </a:ext>
            </a:extLst>
          </p:cNvPr>
          <p:cNvCxnSpPr>
            <a:cxnSpLocks/>
          </p:cNvCxnSpPr>
          <p:nvPr/>
        </p:nvCxnSpPr>
        <p:spPr>
          <a:xfrm flipV="1">
            <a:off x="213404" y="1256983"/>
            <a:ext cx="11765192" cy="8019"/>
          </a:xfrm>
          <a:prstGeom prst="line">
            <a:avLst/>
          </a:prstGeom>
          <a:ln w="12700">
            <a:solidFill>
              <a:srgbClr val="ED6D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955B1CEA-A964-5EC4-7AE6-2D1975B100E9}"/>
              </a:ext>
            </a:extLst>
          </p:cNvPr>
          <p:cNvSpPr txBox="1"/>
          <p:nvPr/>
        </p:nvSpPr>
        <p:spPr>
          <a:xfrm>
            <a:off x="1915886" y="2307772"/>
            <a:ext cx="76417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48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Zijn er nog vragen?</a:t>
            </a:r>
          </a:p>
        </p:txBody>
      </p:sp>
    </p:spTree>
    <p:extLst>
      <p:ext uri="{BB962C8B-B14F-4D97-AF65-F5344CB8AC3E}">
        <p14:creationId xmlns:p14="http://schemas.microsoft.com/office/powerpoint/2010/main" val="34038483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1762</Words>
  <Application>Microsoft Office PowerPoint</Application>
  <PresentationFormat>Breedbeeld</PresentationFormat>
  <Paragraphs>221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21" baseType="lpstr">
      <vt:lpstr>Arial</vt:lpstr>
      <vt:lpstr>ArialMT</vt:lpstr>
      <vt:lpstr>Calibri</vt:lpstr>
      <vt:lpstr>Calibri Light</vt:lpstr>
      <vt:lpstr>Lato</vt:lpstr>
      <vt:lpstr>Roboto-Bold</vt:lpstr>
      <vt:lpstr>Roboto-Italic</vt:lpstr>
      <vt:lpstr>Roboto-Regular</vt:lpstr>
      <vt:lpstr>Verdana</vt:lpstr>
      <vt:lpstr>Wingdings</vt:lpstr>
      <vt:lpstr>Kantoorthema</vt:lpstr>
      <vt:lpstr>PowerPoint-presentatie</vt:lpstr>
      <vt:lpstr>Werkgroep Participatie Schulden en Armoede</vt:lpstr>
      <vt:lpstr>Doel</vt:lpstr>
      <vt:lpstr>Speerpunten</vt:lpstr>
      <vt:lpstr>Activiteiten 2023</vt:lpstr>
      <vt:lpstr>Signalen ophalen</vt:lpstr>
      <vt:lpstr>Inventarisatie</vt:lpstr>
      <vt:lpstr>Leden werkgroep</vt:lpstr>
      <vt:lpstr>Vragen</vt:lpstr>
      <vt:lpstr>Afsluiting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Dennis Marck</dc:creator>
  <cp:lastModifiedBy>Pasito</cp:lastModifiedBy>
  <cp:revision>8</cp:revision>
  <dcterms:created xsi:type="dcterms:W3CDTF">2022-09-14T09:31:21Z</dcterms:created>
  <dcterms:modified xsi:type="dcterms:W3CDTF">2023-03-20T20:11:45Z</dcterms:modified>
</cp:coreProperties>
</file>